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3276" y="-3564"/>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Relationship Id="rId18" Type="http://schemas.openxmlformats.org/officeDocument/2006/relationships/image" Target="../media/image17.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tiff"/><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Curved Connector 124">
            <a:extLst>
              <a:ext uri="{FF2B5EF4-FFF2-40B4-BE49-F238E27FC236}">
                <a16:creationId xmlns:a16="http://schemas.microsoft.com/office/drawing/2014/main" id="{FFCEF47A-6ED0-4B58-A516-759003F56D1A}"/>
              </a:ext>
            </a:extLst>
          </p:cNvPr>
          <p:cNvCxnSpPr>
            <a:cxnSpLocks/>
          </p:cNvCxnSpPr>
          <p:nvPr/>
        </p:nvCxnSpPr>
        <p:spPr>
          <a:xfrm flipH="1">
            <a:off x="17651589" y="15750933"/>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4461691" y="3020019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103" idx="5"/>
            <a:endCxn id="105" idx="3"/>
          </p:cNvCxnSpPr>
          <p:nvPr/>
        </p:nvCxnSpPr>
        <p:spPr>
          <a:xfrm rot="5400000" flipH="1" flipV="1">
            <a:off x="25935024" y="23090292"/>
            <a:ext cx="442399" cy="15243355"/>
          </a:xfrm>
          <a:prstGeom prst="curvedConnector3">
            <a:avLst>
              <a:gd name="adj1" fmla="val -645878"/>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2" cstate="print">
            <a:extLst>
              <a:ext uri="{28A0092B-C50C-407E-A947-70E740481C1C}">
                <a14:useLocalDpi xmlns:a14="http://schemas.microsoft.com/office/drawing/2010/main" val="0"/>
              </a:ext>
            </a:extLst>
          </a:blip>
          <a:srcRect l="10777" t="2941" r="63868" b="55728"/>
          <a:stretch/>
        </p:blipFill>
        <p:spPr>
          <a:xfrm>
            <a:off x="23054166" y="29837884"/>
            <a:ext cx="5229626" cy="5625991"/>
          </a:xfrm>
          <a:prstGeom prst="rect">
            <a:avLst/>
          </a:prstGeom>
        </p:spPr>
      </p:pic>
      <p:cxnSp>
        <p:nvCxnSpPr>
          <p:cNvPr id="125" name="Curved Connector 124"/>
          <p:cNvCxnSpPr>
            <a:cxnSpLocks/>
            <a:stCxn id="100" idx="6"/>
          </p:cNvCxnSpPr>
          <p:nvPr/>
        </p:nvCxnSpPr>
        <p:spPr>
          <a:xfrm>
            <a:off x="26645338" y="15773400"/>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4000" baseline="30000" dirty="0">
                <a:latin typeface="Helvetica" panose="020B0604020202020204" pitchFamily="34" charset="0"/>
                <a:cs typeface="Helvetica" panose="020B0604020202020204" pitchFamily="34" charset="0"/>
              </a:rPr>
              <a:t>1</a:t>
            </a:r>
            <a:r>
              <a:rPr lang="en-US" sz="4000" i="1" dirty="0">
                <a:latin typeface="Helvetica" panose="020B0604020202020204" pitchFamily="34" charset="0"/>
                <a:cs typeface="Helvetica" panose="020B0604020202020204" pitchFamily="34" charset="0"/>
              </a:rPr>
              <a:t>Department of Computer Science, University of Maryland, College Park; </a:t>
            </a:r>
            <a:r>
              <a:rPr lang="en-US" sz="4000" b="1" baseline="30000" dirty="0">
                <a:latin typeface="Helvetica" panose="020B0604020202020204" pitchFamily="34" charset="0"/>
                <a:cs typeface="Helvetica" panose="020B0604020202020204" pitchFamily="34" charset="0"/>
              </a:rPr>
              <a:t>2</a:t>
            </a:r>
            <a:r>
              <a:rPr lang="en-US" sz="4000" i="1" dirty="0">
                <a:latin typeface="Helvetica" panose="020B0604020202020204" pitchFamily="34" charset="0"/>
                <a:cs typeface="Helvetica" panose="020B0604020202020204" pitchFamily="34" charset="0"/>
              </a:rPr>
              <a:t>CDRH/OSEL/DIDSR</a:t>
            </a:r>
          </a:p>
        </p:txBody>
      </p:sp>
      <p:pic>
        <p:nvPicPr>
          <p:cNvPr id="6" name="Picture 5" descr="cdrh logo.gif"/>
          <p:cNvPicPr>
            <a:picLocks noChangeAspect="1"/>
          </p:cNvPicPr>
          <p:nvPr/>
        </p:nvPicPr>
        <p:blipFill>
          <a:blip r:embed="rId3"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5981640" y="33281384"/>
            <a:ext cx="118872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236698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33547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19952799"/>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2488994"/>
            <a:ext cx="118872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err="1">
                <a:latin typeface="Helvetica" panose="020B0604020202020204" pitchFamily="34" charset="0"/>
                <a:cs typeface="Helvetica" panose="020B0604020202020204" pitchFamily="34" charset="0"/>
              </a:rPr>
              <a:t>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QuPath</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reference (µ=18.79 and µ=18.69)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err="1">
                <a:latin typeface="Helvetica" panose="020B0604020202020204" pitchFamily="34" charset="0"/>
                <a:cs typeface="Helvetica" panose="020B0604020202020204" pitchFamily="34" charset="0"/>
              </a:rPr>
              <a:t>microblock</a:t>
            </a:r>
            <a:r>
              <a:rPr lang="en-US" sz="3600" b="0" dirty="0">
                <a:latin typeface="Helvetica" panose="020B0604020202020204" pitchFamily="34" charset="0"/>
                <a:cs typeface="Helvetica" panose="020B0604020202020204" pitchFamily="34" charset="0"/>
              </a:rPr>
              <a:t> patterns</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correlates 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Sedeed</a:t>
            </a:r>
            <a:endParaRPr lang="en-US" sz="3600" b="0" dirty="0">
              <a:latin typeface="Helvetica" panose="020B0604020202020204" pitchFamily="34" charset="0"/>
              <a:cs typeface="Helvetica" panose="020B0604020202020204" pitchFamily="34" charset="0"/>
            </a:endParaRP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“Pixelized” patterns similar to lossy compression  </a:t>
            </a:r>
          </a:p>
        </p:txBody>
      </p:sp>
      <p:sp>
        <p:nvSpPr>
          <p:cNvPr id="44" name="Text Box 34"/>
          <p:cNvSpPr txBox="1">
            <a:spLocks noChangeArrowheads="1"/>
          </p:cNvSpPr>
          <p:nvPr/>
        </p:nvSpPr>
        <p:spPr bwMode="auto">
          <a:xfrm>
            <a:off x="36118800" y="11430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23175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0" y="17209599"/>
            <a:ext cx="1449639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0" y="18123999"/>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2" y="18306879"/>
            <a:ext cx="14496391"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914397" y="21031200"/>
            <a:ext cx="14496395" cy="7832326"/>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4000" dirty="0">
                <a:latin typeface="Helvetica" panose="020B0604020202020204" pitchFamily="34" charset="0"/>
                <a:cs typeface="Helvetica" panose="020B0604020202020204" pitchFamily="34" charset="0"/>
              </a:rPr>
              <a:t>Open the same WSI file with two different viewers</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In the reference viewer, select the predefined region-of-interest (ROI)</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AutoHotKey</a:t>
            </a:r>
            <a:r>
              <a:rPr lang="en-US" sz="4000" dirty="0">
                <a:latin typeface="Helvetica" panose="020B0604020202020204" pitchFamily="34" charset="0"/>
                <a:cs typeface="Helvetica" panose="020B0604020202020204" pitchFamily="34" charset="0"/>
              </a:rPr>
              <a:t>, a keyboard/mouse event generator, to select the same ROI automatically</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check the registration accuracy; if not registered correctly, go back to Step 3</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calculate the color difference (∆E) for each pixel</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report statistical and graphic results</a:t>
            </a:r>
          </a:p>
        </p:txBody>
      </p:sp>
      <p:sp>
        <p:nvSpPr>
          <p:cNvPr id="38" name="Text Box 34"/>
          <p:cNvSpPr txBox="1">
            <a:spLocks noChangeArrowheads="1"/>
          </p:cNvSpPr>
          <p:nvPr/>
        </p:nvSpPr>
        <p:spPr bwMode="auto">
          <a:xfrm>
            <a:off x="16524316" y="13258800"/>
            <a:ext cx="1828933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RESULTS</a:t>
            </a:r>
            <a:endParaRPr lang="en-US" sz="4400" dirty="0">
              <a:effectLst/>
              <a:latin typeface="Helvetica" panose="020B0604020202020204" pitchFamily="34" charset="0"/>
              <a:cs typeface="Helvetica" panose="020B0604020202020204" pitchFamily="34" charset="0"/>
            </a:endParaRPr>
          </a:p>
        </p:txBody>
      </p:sp>
      <p:sp>
        <p:nvSpPr>
          <p:cNvPr id="39" name="Rectangle 38"/>
          <p:cNvSpPr/>
          <p:nvPr/>
        </p:nvSpPr>
        <p:spPr>
          <a:xfrm>
            <a:off x="16524313" y="14350751"/>
            <a:ext cx="18289333" cy="279649"/>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092182"/>
            <a:ext cx="11887200" cy="136901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r>
              <a:rPr lang="en-US" sz="3200" b="0" dirty="0">
                <a:latin typeface="Helvetica" panose="020B0604020202020204" pitchFamily="34" charset="0"/>
                <a:cs typeface="Helvetica" panose="020B0604020202020204" pitchFamily="34" charset="0"/>
              </a:rPr>
              <a:t>.</a:t>
            </a:r>
          </a:p>
        </p:txBody>
      </p:sp>
      <p:sp>
        <p:nvSpPr>
          <p:cNvPr id="66" name="Text Box 34"/>
          <p:cNvSpPr txBox="1">
            <a:spLocks noChangeArrowheads="1"/>
          </p:cNvSpPr>
          <p:nvPr/>
        </p:nvSpPr>
        <p:spPr bwMode="auto">
          <a:xfrm>
            <a:off x="36118800" y="30083566"/>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REFERENCES</a:t>
            </a:r>
          </a:p>
        </p:txBody>
      </p:sp>
      <p:sp>
        <p:nvSpPr>
          <p:cNvPr id="67" name="Rectangle 66"/>
          <p:cNvSpPr/>
          <p:nvPr/>
        </p:nvSpPr>
        <p:spPr>
          <a:xfrm>
            <a:off x="36118800" y="3099796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400" y="4859905"/>
            <a:ext cx="14496393"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ABSTRACT</a:t>
            </a:r>
            <a:endParaRPr lang="en-US" sz="44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400" y="5774305"/>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2" y="5943600"/>
            <a:ext cx="14496391"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400" y="8229600"/>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BACKGROUND</a:t>
            </a:r>
            <a:endParaRPr lang="en-US" sz="44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2" y="9235440"/>
            <a:ext cx="14496391" cy="487767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6524312" y="4846320"/>
            <a:ext cx="1809438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6524314" y="5760720"/>
            <a:ext cx="18094378"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34" name="Group 33"/>
          <p:cNvGrpSpPr/>
          <p:nvPr/>
        </p:nvGrpSpPr>
        <p:grpSpPr>
          <a:xfrm>
            <a:off x="16524314" y="7493228"/>
            <a:ext cx="18289333" cy="5308372"/>
            <a:chOff x="18745198" y="6121629"/>
            <a:chExt cx="18289333" cy="5308372"/>
          </a:xfrm>
        </p:grpSpPr>
        <p:grpSp>
          <p:nvGrpSpPr>
            <p:cNvPr id="69" name="Group 68"/>
            <p:cNvGrpSpPr/>
            <p:nvPr/>
          </p:nvGrpSpPr>
          <p:grpSpPr>
            <a:xfrm>
              <a:off x="32512011" y="6121630"/>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err="1">
                    <a:latin typeface="Helvetica" panose="020B0604020202020204" pitchFamily="34" charset="0"/>
                    <a:cs typeface="Helvetica" panose="020B0604020202020204" pitchFamily="34" charset="0"/>
                  </a:rPr>
                  <a:t>Radboud</a:t>
                </a:r>
                <a:r>
                  <a:rPr lang="en-US" sz="3200" dirty="0">
                    <a:latin typeface="Helvetica" panose="020B0604020202020204" pitchFamily="34" charset="0"/>
                    <a:cs typeface="Helvetica" panose="020B0604020202020204" pitchFamily="34" charset="0"/>
                  </a:rPr>
                  <a:t>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26444" y="6121629"/>
              <a:ext cx="896421" cy="903815"/>
            </a:xfrm>
            <a:prstGeom prst="rect">
              <a:avLst/>
            </a:prstGeom>
          </p:spPr>
        </p:pic>
        <p:grpSp>
          <p:nvGrpSpPr>
            <p:cNvPr id="68" name="Group 67"/>
            <p:cNvGrpSpPr/>
            <p:nvPr/>
          </p:nvGrpSpPr>
          <p:grpSpPr>
            <a:xfrm>
              <a:off x="18745198" y="6157442"/>
              <a:ext cx="4631667" cy="5272559"/>
              <a:chOff x="13716000" y="5336586"/>
              <a:chExt cx="4153517" cy="4742292"/>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6"/>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88372" y="6160577"/>
              <a:ext cx="1015904" cy="494305"/>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27922184" y="6128909"/>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QuPath</a:t>
                </a:r>
                <a:endParaRPr lang="en-US" sz="3200" dirty="0">
                  <a:latin typeface="Helvetica" panose="020B0604020202020204" pitchFamily="34" charset="0"/>
                  <a:cs typeface="Helvetica" panose="020B0604020202020204" pitchFamily="34" charset="0"/>
                </a:endParaRP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47971" y="6121630"/>
              <a:ext cx="570969" cy="577362"/>
            </a:xfrm>
            <a:prstGeom prst="rect">
              <a:avLst/>
            </a:prstGeom>
          </p:spPr>
        </p:pic>
        <p:grpSp>
          <p:nvGrpSpPr>
            <p:cNvPr id="71" name="Group 70"/>
            <p:cNvGrpSpPr/>
            <p:nvPr/>
          </p:nvGrpSpPr>
          <p:grpSpPr>
            <a:xfrm>
              <a:off x="23333697" y="6153316"/>
              <a:ext cx="4601875" cy="5276685"/>
              <a:chOff x="30175201" y="5508737"/>
              <a:chExt cx="4126800" cy="474600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7"/>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Sedeen</a:t>
                </a:r>
                <a:endParaRPr lang="en-US" sz="3200" dirty="0">
                  <a:latin typeface="Helvetica" panose="020B0604020202020204" pitchFamily="34" charset="0"/>
                  <a:cs typeface="Helvetica" panose="020B0604020202020204" pitchFamily="34" charset="0"/>
                </a:endParaRPr>
              </a:p>
              <a:p>
                <a:pPr algn="ctr"/>
                <a:r>
                  <a:rPr lang="en-US" sz="3200" dirty="0" err="1">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3333690" y="6168760"/>
              <a:ext cx="1433937" cy="419662"/>
            </a:xfrm>
            <a:prstGeom prst="rect">
              <a:avLst/>
            </a:prstGeom>
          </p:spPr>
        </p:pic>
      </p:grpSp>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l="80153" t="5876" r="7563" b="9887"/>
          <a:stretch/>
        </p:blipFill>
        <p:spPr>
          <a:xfrm>
            <a:off x="28773322" y="30180344"/>
            <a:ext cx="440271" cy="5283531"/>
          </a:xfrm>
          <a:prstGeom prst="rect">
            <a:avLst/>
          </a:prstGeom>
        </p:spPr>
      </p:pic>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9729" t="6112" r="9254" b="4907"/>
          <a:stretch/>
        </p:blipFill>
        <p:spPr>
          <a:xfrm>
            <a:off x="37268669" y="5136419"/>
            <a:ext cx="9272188" cy="6364776"/>
          </a:xfrm>
          <a:prstGeom prst="rect">
            <a:avLst/>
          </a:prstGeom>
        </p:spPr>
      </p:pic>
      <p:sp>
        <p:nvSpPr>
          <p:cNvPr id="87" name="TextBox 86"/>
          <p:cNvSpPr txBox="1"/>
          <p:nvPr/>
        </p:nvSpPr>
        <p:spPr>
          <a:xfrm>
            <a:off x="40386000" y="2286000"/>
            <a:ext cx="5791200" cy="189142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400" dirty="0">
                <a:solidFill>
                  <a:srgbClr val="FF4509"/>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76831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000" b="0" i="1" dirty="0">
                <a:solidFill>
                  <a:srgbClr val="00B050"/>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269609"/>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43200" y="14810812"/>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2" idx="3"/>
              <a:endCxn id="20" idx="1"/>
            </p:cNvCxnSpPr>
            <p:nvPr/>
          </p:nvCxnSpPr>
          <p:spPr>
            <a:xfrm>
              <a:off x="5943600" y="15876311"/>
              <a:ext cx="1285799"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29399" y="15153036"/>
              <a:ext cx="1086002" cy="1446550"/>
            </a:xfrm>
            <a:prstGeom prst="rect">
              <a:avLst/>
            </a:prstGeom>
            <a:noFill/>
            <a:ln>
              <a:solidFill>
                <a:schemeClr val="tx1"/>
              </a:solidFill>
            </a:ln>
          </p:spPr>
          <p:txBody>
            <a:bodyPr wrap="none" rtlCol="0">
              <a:spAutoFit/>
            </a:bodyPr>
            <a:lstStyle/>
            <a:p>
              <a:pPr algn="ctr"/>
              <a:r>
                <a:rPr lang="en-US" sz="4400" dirty="0"/>
                <a:t>WSI</a:t>
              </a:r>
            </a:p>
            <a:p>
              <a:pPr algn="ctr"/>
              <a:r>
                <a:rPr lang="en-US" sz="4400" dirty="0"/>
                <a:t>File</a:t>
              </a:r>
            </a:p>
          </p:txBody>
        </p:sp>
        <p:cxnSp>
          <p:nvCxnSpPr>
            <p:cNvPr id="92" name="Straight Arrow Connector 91"/>
            <p:cNvCxnSpPr>
              <a:stCxn id="20" idx="3"/>
              <a:endCxn id="1026" idx="1"/>
            </p:cNvCxnSpPr>
            <p:nvPr/>
          </p:nvCxnSpPr>
          <p:spPr>
            <a:xfrm>
              <a:off x="8315401" y="15876311"/>
              <a:ext cx="1398834"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6459200" y="5866291"/>
            <a:ext cx="16916398" cy="647810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p:txBody>
      </p:sp>
      <p:sp>
        <p:nvSpPr>
          <p:cNvPr id="100" name="Oval 99"/>
          <p:cNvSpPr/>
          <p:nvPr/>
        </p:nvSpPr>
        <p:spPr>
          <a:xfrm>
            <a:off x="24839016" y="15087600"/>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Sedeen</a:t>
            </a:r>
            <a:endParaRPr lang="en-US" sz="2800" dirty="0"/>
          </a:p>
        </p:txBody>
      </p:sp>
      <p:sp>
        <p:nvSpPr>
          <p:cNvPr id="103" name="Oval 102"/>
          <p:cNvSpPr/>
          <p:nvPr/>
        </p:nvSpPr>
        <p:spPr>
          <a:xfrm>
            <a:off x="16992755" y="29762435"/>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QuPath</a:t>
            </a:r>
            <a:endParaRPr lang="en-US" sz="2800" dirty="0"/>
          </a:p>
        </p:txBody>
      </p:sp>
      <p:sp>
        <p:nvSpPr>
          <p:cNvPr id="104" name="Oval 103"/>
          <p:cNvSpPr/>
          <p:nvPr/>
        </p:nvSpPr>
        <p:spPr>
          <a:xfrm>
            <a:off x="24938695" y="22965973"/>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NDP</a:t>
            </a:r>
          </a:p>
        </p:txBody>
      </p:sp>
      <p:sp>
        <p:nvSpPr>
          <p:cNvPr id="105" name="Oval 104"/>
          <p:cNvSpPr/>
          <p:nvPr/>
        </p:nvSpPr>
        <p:spPr>
          <a:xfrm>
            <a:off x="33513372" y="29320036"/>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ASAP</a:t>
            </a:r>
          </a:p>
        </p:txBody>
      </p:sp>
      <p:pic>
        <p:nvPicPr>
          <p:cNvPr id="107" name="Picture 106"/>
          <p:cNvPicPr>
            <a:picLocks noChangeAspect="1"/>
          </p:cNvPicPr>
          <p:nvPr/>
        </p:nvPicPr>
        <p:blipFill rotWithShape="1">
          <a:blip r:embed="rId2" cstate="print">
            <a:extLst>
              <a:ext uri="{28A0092B-C50C-407E-A947-70E740481C1C}">
                <a14:useLocalDpi xmlns:a14="http://schemas.microsoft.com/office/drawing/2010/main" val="0"/>
              </a:ext>
            </a:extLst>
          </a:blip>
          <a:srcRect l="37182" t="2941" r="36755" b="55889"/>
          <a:stretch/>
        </p:blipFill>
        <p:spPr>
          <a:xfrm>
            <a:off x="16459200" y="17693311"/>
            <a:ext cx="5375791" cy="5604228"/>
          </a:xfrm>
          <a:prstGeom prst="rect">
            <a:avLst/>
          </a:prstGeom>
        </p:spPr>
      </p:pic>
      <p:pic>
        <p:nvPicPr>
          <p:cNvPr id="109" name="Picture 108"/>
          <p:cNvPicPr>
            <a:picLocks noChangeAspect="1"/>
          </p:cNvPicPr>
          <p:nvPr/>
        </p:nvPicPr>
        <p:blipFill rotWithShape="1">
          <a:blip r:embed="rId2" cstate="print">
            <a:extLst>
              <a:ext uri="{28A0092B-C50C-407E-A947-70E740481C1C}">
                <a14:useLocalDpi xmlns:a14="http://schemas.microsoft.com/office/drawing/2010/main" val="0"/>
              </a:ext>
            </a:extLst>
          </a:blip>
          <a:srcRect l="10778" t="48460" r="63863" b="9989"/>
          <a:stretch/>
        </p:blipFill>
        <p:spPr>
          <a:xfrm>
            <a:off x="29855573" y="17504125"/>
            <a:ext cx="5230430" cy="5656083"/>
          </a:xfrm>
          <a:prstGeom prst="rect">
            <a:avLst/>
          </a:prstGeom>
        </p:spPr>
      </p:pic>
      <p:cxnSp>
        <p:nvCxnSpPr>
          <p:cNvPr id="1027" name="Straight Arrow Connector 1026"/>
          <p:cNvCxnSpPr>
            <a:stCxn id="104" idx="5"/>
            <a:endCxn id="105" idx="2"/>
          </p:cNvCxnSpPr>
          <p:nvPr/>
        </p:nvCxnSpPr>
        <p:spPr>
          <a:xfrm>
            <a:off x="26480487" y="24136707"/>
            <a:ext cx="7032885"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04" idx="3"/>
          </p:cNvCxnSpPr>
          <p:nvPr/>
        </p:nvCxnSpPr>
        <p:spPr>
          <a:xfrm flipH="1">
            <a:off x="18534547" y="24136707"/>
            <a:ext cx="6668678"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0" idx="4"/>
            <a:endCxn id="104" idx="0"/>
          </p:cNvCxnSpPr>
          <p:nvPr/>
        </p:nvCxnSpPr>
        <p:spPr>
          <a:xfrm>
            <a:off x="25742177" y="16459200"/>
            <a:ext cx="99679" cy="650677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2" cstate="print">
            <a:extLst>
              <a:ext uri="{28A0092B-C50C-407E-A947-70E740481C1C}">
                <a14:useLocalDpi xmlns:a14="http://schemas.microsoft.com/office/drawing/2010/main" val="0"/>
              </a:ext>
            </a:extLst>
          </a:blip>
          <a:srcRect l="64283" t="49118" r="10691" b="9989"/>
          <a:stretch/>
        </p:blipFill>
        <p:spPr>
          <a:xfrm>
            <a:off x="23260958" y="16870680"/>
            <a:ext cx="5161797" cy="5566521"/>
          </a:xfrm>
          <a:prstGeom prst="rect">
            <a:avLst/>
          </a:prstGeom>
        </p:spPr>
      </p:pic>
      <p:pic>
        <p:nvPicPr>
          <p:cNvPr id="110" name="Picture 109"/>
          <p:cNvPicPr>
            <a:picLocks noChangeAspect="1"/>
          </p:cNvPicPr>
          <p:nvPr/>
        </p:nvPicPr>
        <p:blipFill rotWithShape="1">
          <a:blip r:embed="rId2" cstate="print">
            <a:extLst>
              <a:ext uri="{28A0092B-C50C-407E-A947-70E740481C1C}">
                <a14:useLocalDpi xmlns:a14="http://schemas.microsoft.com/office/drawing/2010/main" val="0"/>
              </a:ext>
            </a:extLst>
          </a:blip>
          <a:srcRect l="37504" t="47749" r="37712" b="9989"/>
          <a:stretch/>
        </p:blipFill>
        <p:spPr>
          <a:xfrm>
            <a:off x="27508355" y="23871944"/>
            <a:ext cx="5111702" cy="5752936"/>
          </a:xfrm>
          <a:prstGeom prst="rect">
            <a:avLst/>
          </a:prstGeom>
        </p:spPr>
      </p:pic>
      <p:pic>
        <p:nvPicPr>
          <p:cNvPr id="108" name="Picture 107"/>
          <p:cNvPicPr>
            <a:picLocks noChangeAspect="1"/>
          </p:cNvPicPr>
          <p:nvPr/>
        </p:nvPicPr>
        <p:blipFill rotWithShape="1">
          <a:blip r:embed="rId2" cstate="print">
            <a:extLst>
              <a:ext uri="{28A0092B-C50C-407E-A947-70E740481C1C}">
                <a14:useLocalDpi xmlns:a14="http://schemas.microsoft.com/office/drawing/2010/main" val="0"/>
              </a:ext>
            </a:extLst>
          </a:blip>
          <a:srcRect l="63914" t="2941" r="10691" b="56286"/>
          <a:stretch/>
        </p:blipFill>
        <p:spPr>
          <a:xfrm>
            <a:off x="19005477" y="24011064"/>
            <a:ext cx="5237885" cy="5550122"/>
          </a:xfrm>
          <a:prstGeom prst="rect">
            <a:avLst/>
          </a:prstGeom>
        </p:spPr>
      </p:pic>
      <p:pic>
        <p:nvPicPr>
          <p:cNvPr id="152" name="Picture 151"/>
          <p:cNvPicPr>
            <a:picLocks noChangeAspect="1"/>
          </p:cNvPicPr>
          <p:nvPr/>
        </p:nvPicPr>
        <p:blipFill rotWithShape="1">
          <a:blip r:embed="rId18" cstate="print">
            <a:extLst>
              <a:ext uri="{28A0092B-C50C-407E-A947-70E740481C1C}">
                <a14:useLocalDpi xmlns:a14="http://schemas.microsoft.com/office/drawing/2010/main" val="0"/>
              </a:ext>
            </a:extLst>
          </a:blip>
          <a:srcRect l="13036" t="62093" r="51960" b="9445"/>
          <a:stretch/>
        </p:blipFill>
        <p:spPr>
          <a:xfrm>
            <a:off x="27782601" y="27936990"/>
            <a:ext cx="1280307" cy="1366347"/>
          </a:xfrm>
          <a:prstGeom prst="rect">
            <a:avLst/>
          </a:prstGeom>
        </p:spPr>
      </p:pic>
      <p:pic>
        <p:nvPicPr>
          <p:cNvPr id="153" name="Picture 152"/>
          <p:cNvPicPr>
            <a:picLocks noChangeAspect="1"/>
          </p:cNvPicPr>
          <p:nvPr/>
        </p:nvPicPr>
        <p:blipFill rotWithShape="1">
          <a:blip r:embed="rId18" cstate="print">
            <a:extLst>
              <a:ext uri="{28A0092B-C50C-407E-A947-70E740481C1C}">
                <a14:useLocalDpi xmlns:a14="http://schemas.microsoft.com/office/drawing/2010/main" val="0"/>
              </a:ext>
            </a:extLst>
          </a:blip>
          <a:srcRect l="53047" t="31338" r="13170" b="39574"/>
          <a:stretch/>
        </p:blipFill>
        <p:spPr>
          <a:xfrm>
            <a:off x="30135946" y="21452038"/>
            <a:ext cx="1235647" cy="1396399"/>
          </a:xfrm>
          <a:prstGeom prst="rect">
            <a:avLst/>
          </a:prstGeom>
        </p:spPr>
      </p:pic>
      <p:pic>
        <p:nvPicPr>
          <p:cNvPr id="154" name="Picture 153"/>
          <p:cNvPicPr>
            <a:picLocks noChangeAspect="1"/>
          </p:cNvPicPr>
          <p:nvPr/>
        </p:nvPicPr>
        <p:blipFill rotWithShape="1">
          <a:blip r:embed="rId18" cstate="print">
            <a:extLst>
              <a:ext uri="{28A0092B-C50C-407E-A947-70E740481C1C}">
                <a14:useLocalDpi xmlns:a14="http://schemas.microsoft.com/office/drawing/2010/main" val="0"/>
              </a:ext>
            </a:extLst>
          </a:blip>
          <a:srcRect l="12701" t="31661" r="52136" b="38931"/>
          <a:stretch/>
        </p:blipFill>
        <p:spPr>
          <a:xfrm>
            <a:off x="19451345" y="27952504"/>
            <a:ext cx="1286122" cy="1411761"/>
          </a:xfrm>
          <a:prstGeom prst="rect">
            <a:avLst/>
          </a:prstGeom>
        </p:spPr>
      </p:pic>
      <p:pic>
        <p:nvPicPr>
          <p:cNvPr id="155" name="Picture 154"/>
          <p:cNvPicPr>
            <a:picLocks noChangeAspect="1"/>
          </p:cNvPicPr>
          <p:nvPr/>
        </p:nvPicPr>
        <p:blipFill rotWithShape="1">
          <a:blip r:embed="rId18" cstate="print">
            <a:extLst>
              <a:ext uri="{28A0092B-C50C-407E-A947-70E740481C1C}">
                <a14:useLocalDpi xmlns:a14="http://schemas.microsoft.com/office/drawing/2010/main" val="0"/>
              </a:ext>
            </a:extLst>
          </a:blip>
          <a:srcRect l="52626" t="2064" r="13171" b="68662"/>
          <a:stretch/>
        </p:blipFill>
        <p:spPr>
          <a:xfrm>
            <a:off x="16913160" y="21560645"/>
            <a:ext cx="1251009" cy="1405328"/>
          </a:xfrm>
          <a:prstGeom prst="rect">
            <a:avLst/>
          </a:prstGeom>
        </p:spPr>
      </p:pic>
      <p:pic>
        <p:nvPicPr>
          <p:cNvPr id="156" name="Picture 155"/>
          <p:cNvPicPr>
            <a:picLocks noChangeAspect="1"/>
          </p:cNvPicPr>
          <p:nvPr/>
        </p:nvPicPr>
        <p:blipFill rotWithShape="1">
          <a:blip r:embed="rId19" cstate="print">
            <a:extLst>
              <a:ext uri="{28A0092B-C50C-407E-A947-70E740481C1C}">
                <a14:useLocalDpi xmlns:a14="http://schemas.microsoft.com/office/drawing/2010/main" val="0"/>
              </a:ext>
            </a:extLst>
          </a:blip>
          <a:srcRect l="13808" t="2064" r="49727" b="68351"/>
          <a:stretch/>
        </p:blipFill>
        <p:spPr>
          <a:xfrm>
            <a:off x="23767712" y="33616634"/>
            <a:ext cx="1333744" cy="1420258"/>
          </a:xfrm>
          <a:prstGeom prst="rect">
            <a:avLst/>
          </a:prstGeom>
        </p:spPr>
      </p:pic>
      <p:pic>
        <p:nvPicPr>
          <p:cNvPr id="13" name="Picture 12"/>
          <p:cNvPicPr>
            <a:picLocks noChangeAspect="1"/>
          </p:cNvPicPr>
          <p:nvPr/>
        </p:nvPicPr>
        <p:blipFill rotWithShape="1">
          <a:blip r:embed="rId18" cstate="print">
            <a:extLst>
              <a:ext uri="{28A0092B-C50C-407E-A947-70E740481C1C}">
                <a14:useLocalDpi xmlns:a14="http://schemas.microsoft.com/office/drawing/2010/main" val="0"/>
              </a:ext>
            </a:extLst>
          </a:blip>
          <a:srcRect l="51799" t="61271" r="13170" b="9165"/>
          <a:stretch/>
        </p:blipFill>
        <p:spPr>
          <a:xfrm>
            <a:off x="23580743" y="20598776"/>
            <a:ext cx="1281294" cy="1419250"/>
          </a:xfrm>
          <a:prstGeom prst="rect">
            <a:avLst/>
          </a:prstGeom>
        </p:spPr>
      </p:pic>
      <p:sp>
        <p:nvSpPr>
          <p:cNvPr id="157" name="TextBox 8"/>
          <p:cNvSpPr txBox="1"/>
          <p:nvPr/>
        </p:nvSpPr>
        <p:spPr>
          <a:xfrm>
            <a:off x="16524316" y="14630400"/>
            <a:ext cx="8897193"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lgn="just">
              <a:buFont typeface="Arial" panose="020B0604020202020204" pitchFamily="34" charset="0"/>
              <a:buChar char="•"/>
            </a:pPr>
            <a:r>
              <a:rPr lang="en-US" sz="3600" dirty="0" err="1">
                <a:latin typeface="Helvetica" panose="020B0604020202020204" pitchFamily="34" charset="0"/>
                <a:cs typeface="Helvetica" panose="020B0604020202020204" pitchFamily="34" charset="0"/>
              </a:rPr>
              <a:t>Heatmaps</a:t>
            </a:r>
            <a:r>
              <a:rPr lang="en-US" sz="3600" dirty="0">
                <a:latin typeface="Helvetica" panose="020B0604020202020204" pitchFamily="34" charset="0"/>
                <a:cs typeface="Helvetica" panose="020B0604020202020204" pitchFamily="34" charset="0"/>
              </a:rPr>
              <a:t> show </a:t>
            </a:r>
            <a:r>
              <a:rPr lang="en-US" sz="3600" dirty="0" err="1">
                <a:latin typeface="Helvetica" panose="020B0604020202020204" pitchFamily="34" charset="0"/>
                <a:cs typeface="Helvetica" panose="020B0604020202020204" pitchFamily="34" charset="0"/>
              </a:rPr>
              <a:t>dE</a:t>
            </a:r>
            <a:r>
              <a:rPr lang="en-US" sz="3600" dirty="0">
                <a:latin typeface="Helvetica" panose="020B0604020202020204" pitchFamily="34" charset="0"/>
                <a:cs typeface="Helvetica" panose="020B0604020202020204" pitchFamily="34" charset="0"/>
              </a:rPr>
              <a:t> 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8409474" y="14487360"/>
            <a:ext cx="6696294"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err="1">
                <a:latin typeface="Helvetica" panose="020B0604020202020204" pitchFamily="34" charset="0"/>
                <a:cs typeface="Helvetica" panose="020B0604020202020204" pitchFamily="34" charset="0"/>
              </a:rPr>
              <a:t>std</a:t>
            </a:r>
            <a:r>
              <a:rPr lang="en-US" sz="3600" dirty="0">
                <a:latin typeface="Helvetica" panose="020B0604020202020204" pitchFamily="34" charset="0"/>
                <a:cs typeface="Helvetica" panose="020B0604020202020204" pitchFamily="34" charset="0"/>
              </a:rPr>
              <a:t> shown in title</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on right</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9" y="9052560"/>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2" y="20848320"/>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38" name="TextBox 1037"/>
          <p:cNvSpPr txBox="1"/>
          <p:nvPr/>
        </p:nvSpPr>
        <p:spPr>
          <a:xfrm>
            <a:off x="1095274" y="3215953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294401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113694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29246090"/>
            <a:ext cx="2096814" cy="954107"/>
          </a:xfrm>
          <a:prstGeom prst="rect">
            <a:avLst/>
          </a:prstGeom>
          <a:noFill/>
          <a:ln>
            <a:solidFill>
              <a:schemeClr val="tx1"/>
            </a:solidFill>
          </a:ln>
        </p:spPr>
        <p:txBody>
          <a:bodyPr wrap="square" rtlCol="0">
            <a:spAutoFit/>
          </a:bodyPr>
          <a:lstStyle/>
          <a:p>
            <a:pPr algn="ctr"/>
            <a:r>
              <a:rPr lang="en-US" sz="2800" dirty="0" err="1"/>
              <a:t>AutoHotKey</a:t>
            </a:r>
            <a:endParaRPr lang="en-US" sz="2800" dirty="0"/>
          </a:p>
          <a:p>
            <a:pPr algn="ctr"/>
            <a:r>
              <a:rPr lang="en-US" sz="2800" dirty="0"/>
              <a:t>Script</a:t>
            </a:r>
          </a:p>
        </p:txBody>
      </p:sp>
      <p:cxnSp>
        <p:nvCxnSpPr>
          <p:cNvPr id="1041" name="Straight Arrow Connector 1040"/>
          <p:cNvCxnSpPr>
            <a:stCxn id="1038" idx="3"/>
            <a:endCxn id="165" idx="1"/>
          </p:cNvCxnSpPr>
          <p:nvPr/>
        </p:nvCxnSpPr>
        <p:spPr>
          <a:xfrm flipV="1">
            <a:off x="2277688" y="3161399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242114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161399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342106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109749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109749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103143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112184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295064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159869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340576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110654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293534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160937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341644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111722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294602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244821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0891540"/>
            <a:ext cx="1821381" cy="1569660"/>
          </a:xfrm>
          <a:prstGeom prst="rect">
            <a:avLst/>
          </a:prstGeom>
          <a:noFill/>
          <a:ln>
            <a:noFill/>
          </a:ln>
        </p:spPr>
        <p:txBody>
          <a:bodyPr wrap="square" rtlCol="0">
            <a:spAutoFit/>
          </a:bodyPr>
          <a:lstStyle/>
          <a:p>
            <a:pPr algn="ctr"/>
            <a:r>
              <a:rPr lang="en-US" sz="2400" dirty="0"/>
              <a:t>∆E, heatmap,</a:t>
            </a:r>
          </a:p>
          <a:p>
            <a:pPr algn="ctr"/>
            <a:r>
              <a:rPr lang="en-US" sz="2400" dirty="0"/>
              <a:t>histogram, boxplot</a:t>
            </a:r>
          </a:p>
        </p:txBody>
      </p:sp>
      <p:cxnSp>
        <p:nvCxnSpPr>
          <p:cNvPr id="1055" name="Elbow Connector 1054"/>
          <p:cNvCxnSpPr>
            <a:stCxn id="184" idx="2"/>
            <a:endCxn id="167" idx="3"/>
          </p:cNvCxnSpPr>
          <p:nvPr/>
        </p:nvCxnSpPr>
        <p:spPr>
          <a:xfrm rot="16200000" flipV="1">
            <a:off x="7544234" y="2844221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2929304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020019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0273464"/>
            <a:ext cx="2286000" cy="523220"/>
          </a:xfrm>
          <a:prstGeom prst="rect">
            <a:avLst/>
          </a:prstGeom>
          <a:noFill/>
          <a:ln>
            <a:noFill/>
          </a:ln>
        </p:spPr>
        <p:txBody>
          <a:bodyPr wrap="square" rtlCol="0">
            <a:spAutoFit/>
          </a:bodyPr>
          <a:lstStyle/>
          <a:p>
            <a:r>
              <a:rPr lang="en-US" sz="2800" dirty="0"/>
              <a:t>zoom/pan</a:t>
            </a:r>
          </a:p>
        </p:txBody>
      </p:sp>
      <p:sp>
        <p:nvSpPr>
          <p:cNvPr id="210" name="Text Box 34"/>
          <p:cNvSpPr txBox="1">
            <a:spLocks noChangeArrowheads="1"/>
          </p:cNvSpPr>
          <p:nvPr/>
        </p:nvSpPr>
        <p:spPr bwMode="auto">
          <a:xfrm>
            <a:off x="361188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0574000"/>
            <a:ext cx="11887200" cy="653966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demonstrates the fallacy that any WSI viewer can reproduce digital images identically. The concept of interoperability between WSI components needs to be revisited to include image integrity on the pixel level. Before WSI file format is standardized, third-party viewer vendors should work with the scanner manufacturer instead of relying on untested free libraries. Adequate bench testing data are needed for 510(k) WSI viewer submissions.  </a:t>
            </a:r>
          </a:p>
        </p:txBody>
      </p:sp>
      <p:sp>
        <p:nvSpPr>
          <p:cNvPr id="123" name="TextBox 122">
            <a:extLst>
              <a:ext uri="{FF2B5EF4-FFF2-40B4-BE49-F238E27FC236}">
                <a16:creationId xmlns:a16="http://schemas.microsoft.com/office/drawing/2014/main" id="{1A01DA90-DE82-49EA-AC02-C40ADCBBEFF3}"/>
              </a:ext>
            </a:extLst>
          </p:cNvPr>
          <p:cNvSpPr txBox="1"/>
          <p:nvPr/>
        </p:nvSpPr>
        <p:spPr>
          <a:xfrm>
            <a:off x="36213009" y="27513520"/>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a16="http://schemas.microsoft.com/office/drawing/2014/main" id="{E2E30B1A-923A-40A7-9724-CDE0468B2474}"/>
              </a:ext>
            </a:extLst>
          </p:cNvPr>
          <p:cNvSpPr txBox="1">
            <a:spLocks noChangeArrowheads="1"/>
          </p:cNvSpPr>
          <p:nvPr/>
        </p:nvSpPr>
        <p:spPr bwMode="auto">
          <a:xfrm>
            <a:off x="36213009" y="26695918"/>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Future Work</a:t>
            </a:r>
          </a:p>
        </p:txBody>
      </p:sp>
      <p:sp>
        <p:nvSpPr>
          <p:cNvPr id="126" name="Rectangle 125">
            <a:extLst>
              <a:ext uri="{FF2B5EF4-FFF2-40B4-BE49-F238E27FC236}">
                <a16:creationId xmlns:a16="http://schemas.microsoft.com/office/drawing/2014/main" id="{9EAD9CC7-8E13-4436-B1B8-6C46904C5F31}"/>
              </a:ext>
            </a:extLst>
          </p:cNvPr>
          <p:cNvSpPr/>
          <p:nvPr/>
        </p:nvSpPr>
        <p:spPr>
          <a:xfrm>
            <a:off x="36213009" y="27583418"/>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1633</TotalTime>
  <Words>608</Words>
  <Application>Microsoft Office PowerPoint</Application>
  <PresentationFormat>Custom</PresentationFormat>
  <Paragraphs>92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Helvetica</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Cheng, Wei-Chung</cp:lastModifiedBy>
  <cp:revision>139</cp:revision>
  <dcterms:created xsi:type="dcterms:W3CDTF">2019-07-22T15:20:59Z</dcterms:created>
  <dcterms:modified xsi:type="dcterms:W3CDTF">2019-08-06T12:19:53Z</dcterms:modified>
</cp:coreProperties>
</file>